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70" r:id="rId1"/>
  </p:sldMasterIdLst>
  <p:sldIdLst>
    <p:sldId id="256" r:id="rId2"/>
    <p:sldId id="257" r:id="rId3"/>
    <p:sldId id="264" r:id="rId4"/>
    <p:sldId id="265" r:id="rId5"/>
    <p:sldId id="266" r:id="rId6"/>
    <p:sldId id="267" r:id="rId7"/>
    <p:sldId id="268" r:id="rId8"/>
    <p:sldId id="269" r:id="rId9"/>
    <p:sldId id="270" r:id="rId10"/>
    <p:sldId id="271" r:id="rId11"/>
    <p:sldId id="272" r:id="rId12"/>
    <p:sldId id="273" r:id="rId13"/>
    <p:sldId id="274" r:id="rId14"/>
    <p:sldId id="275" r:id="rId15"/>
    <p:sldId id="276" r:id="rId16"/>
    <p:sldId id="277" r:id="rId17"/>
    <p:sldId id="278" r:id="rId18"/>
    <p:sldId id="279" r:id="rId19"/>
    <p:sldId id="280" r:id="rId20"/>
    <p:sldId id="281" r:id="rId2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15" autoAdjust="0"/>
    <p:restoredTop sz="94660"/>
  </p:normalViewPr>
  <p:slideViewPr>
    <p:cSldViewPr snapToGrid="0">
      <p:cViewPr varScale="1">
        <p:scale>
          <a:sx n="91" d="100"/>
          <a:sy n="91" d="100"/>
        </p:scale>
        <p:origin x="912" y="84"/>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8" name="Group 17"/>
          <p:cNvGrpSpPr/>
          <p:nvPr/>
        </p:nvGrpSpPr>
        <p:grpSpPr>
          <a:xfrm>
            <a:off x="0" y="0"/>
            <a:ext cx="9144677" cy="6858000"/>
            <a:chOff x="0" y="0"/>
            <a:chExt cx="9144677" cy="6858000"/>
          </a:xfrm>
        </p:grpSpPr>
        <p:pic>
          <p:nvPicPr>
            <p:cNvPr id="8" name="Picture 7" descr="S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1" name="Rectangle 10"/>
            <p:cNvSpPr/>
            <p:nvPr/>
          </p:nvSpPr>
          <p:spPr>
            <a:xfrm>
              <a:off x="1515532" y="1520422"/>
              <a:ext cx="6112935" cy="3818468"/>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2" name="Picture 11"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l="-2" r="47959"/>
            <a:stretch/>
          </p:blipFill>
          <p:spPr>
            <a:xfrm>
              <a:off x="0" y="3128434"/>
              <a:ext cx="1664208" cy="612648"/>
            </a:xfrm>
            <a:prstGeom prst="rect">
              <a:avLst/>
            </a:prstGeom>
          </p:spPr>
        </p:pic>
        <p:pic>
          <p:nvPicPr>
            <p:cNvPr id="13" name="Picture 12"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l="-2" r="47959"/>
            <a:stretch/>
          </p:blipFill>
          <p:spPr>
            <a:xfrm>
              <a:off x="7480469" y="3128434"/>
              <a:ext cx="1664208" cy="612648"/>
            </a:xfrm>
            <a:prstGeom prst="rect">
              <a:avLst/>
            </a:prstGeom>
          </p:spPr>
        </p:pic>
      </p:grpSp>
      <p:sp>
        <p:nvSpPr>
          <p:cNvPr id="2" name="Title 1"/>
          <p:cNvSpPr>
            <a:spLocks noGrp="1"/>
          </p:cNvSpPr>
          <p:nvPr>
            <p:ph type="ctrTitle"/>
          </p:nvPr>
        </p:nvSpPr>
        <p:spPr>
          <a:xfrm>
            <a:off x="1921934" y="1811863"/>
            <a:ext cx="5308866" cy="1515533"/>
          </a:xfrm>
        </p:spPr>
        <p:txBody>
          <a:bodyPr anchor="b">
            <a:noAutofit/>
          </a:bodyPr>
          <a:lstStyle>
            <a:lvl1pPr algn="ctr">
              <a:defRPr sz="48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1921934" y="3598327"/>
            <a:ext cx="5308866" cy="1377651"/>
          </a:xfrm>
        </p:spPr>
        <p:txBody>
          <a:bodyPr anchor="t">
            <a:normAutofit/>
          </a:bodyPr>
          <a:lstStyle>
            <a:lvl1pPr marL="0" indent="0" algn="ctr">
              <a:buNone/>
              <a:defRPr sz="20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6065417" y="5054602"/>
            <a:ext cx="673276" cy="279400"/>
          </a:xfrm>
        </p:spPr>
        <p:txBody>
          <a:bodyPr/>
          <a:lstStyle/>
          <a:p>
            <a:fld id="{B61BEF0D-F0BB-DE4B-95CE-6DB70DBA9567}" type="datetimeFigureOut">
              <a:rPr lang="en-US" smtClean="0"/>
              <a:pPr/>
              <a:t>7/20/2017</a:t>
            </a:fld>
            <a:endParaRPr lang="en-US" dirty="0"/>
          </a:p>
        </p:txBody>
      </p:sp>
      <p:sp>
        <p:nvSpPr>
          <p:cNvPr id="5" name="Footer Placeholder 4"/>
          <p:cNvSpPr>
            <a:spLocks noGrp="1"/>
          </p:cNvSpPr>
          <p:nvPr>
            <p:ph type="ftr" sz="quarter" idx="11"/>
          </p:nvPr>
        </p:nvSpPr>
        <p:spPr>
          <a:xfrm>
            <a:off x="1921934" y="5054602"/>
            <a:ext cx="4064860" cy="279400"/>
          </a:xfrm>
        </p:spPr>
        <p:txBody>
          <a:bodyPr/>
          <a:lstStyle/>
          <a:p>
            <a:endParaRPr lang="en-US" dirty="0"/>
          </a:p>
        </p:txBody>
      </p:sp>
      <p:sp>
        <p:nvSpPr>
          <p:cNvPr id="6" name="Slide Number Placeholder 5"/>
          <p:cNvSpPr>
            <a:spLocks noGrp="1"/>
          </p:cNvSpPr>
          <p:nvPr>
            <p:ph type="sldNum" sz="quarter" idx="12"/>
          </p:nvPr>
        </p:nvSpPr>
        <p:spPr>
          <a:xfrm>
            <a:off x="6817317" y="5054602"/>
            <a:ext cx="413483" cy="279400"/>
          </a:xfrm>
        </p:spPr>
        <p:txBody>
          <a:bodyPr/>
          <a:lstStyle/>
          <a:p>
            <a:fld id="{D57F1E4F-1CFF-5643-939E-217C01CDF565}" type="slidenum">
              <a:rPr lang="en-US" smtClean="0"/>
              <a:pPr/>
              <a:t>‹#›</a:t>
            </a:fld>
            <a:endParaRPr lang="en-US" dirty="0"/>
          </a:p>
        </p:txBody>
      </p:sp>
      <p:cxnSp>
        <p:nvCxnSpPr>
          <p:cNvPr id="15" name="Straight Connector 14"/>
          <p:cNvCxnSpPr/>
          <p:nvPr/>
        </p:nvCxnSpPr>
        <p:spPr>
          <a:xfrm>
            <a:off x="2019825" y="3471329"/>
            <a:ext cx="5113083"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200759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76866" y="4815415"/>
            <a:ext cx="6798734"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026260" y="1032933"/>
            <a:ext cx="7091482" cy="3361269"/>
          </a:xfrm>
          <a:prstGeom prst="roundRect">
            <a:avLst>
              <a:gd name="adj" fmla="val 0"/>
            </a:avLst>
          </a:prstGeom>
          <a:ln w="57150" cmpd="thickThin">
            <a:solidFill>
              <a:schemeClr val="tx1">
                <a:lumMod val="50000"/>
                <a:lumOff val="5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76866" y="5382153"/>
            <a:ext cx="6798734" cy="493712"/>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7/20/2017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6599059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76866" y="906873"/>
            <a:ext cx="6798734" cy="3097860"/>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76865" y="4275666"/>
            <a:ext cx="6798736" cy="1600202"/>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7/20/2017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15" name="Straight Connector 14"/>
          <p:cNvCxnSpPr/>
          <p:nvPr/>
        </p:nvCxnSpPr>
        <p:spPr>
          <a:xfrm>
            <a:off x="1278465" y="4140199"/>
            <a:ext cx="6606425"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93523778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34333" y="982132"/>
            <a:ext cx="6400250" cy="2370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600200" y="3352799"/>
            <a:ext cx="5892798" cy="651933"/>
          </a:xfrm>
        </p:spPr>
        <p:txBody>
          <a:bodyPr anchor="ctr">
            <a:normAutofit/>
          </a:bodyPr>
          <a:lstStyle>
            <a:lvl1pPr marL="0" indent="0" algn="r">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1176863" y="4343400"/>
            <a:ext cx="6798738"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7/20/2017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14" name="TextBox 13"/>
          <p:cNvSpPr txBox="1"/>
          <p:nvPr/>
        </p:nvSpPr>
        <p:spPr>
          <a:xfrm>
            <a:off x="849969" y="905362"/>
            <a:ext cx="457319" cy="584776"/>
          </a:xfrm>
          <a:prstGeom prst="rect">
            <a:avLst/>
          </a:prstGeom>
        </p:spPr>
        <p:txBody>
          <a:bodyPr vert="horz" lIns="91440" tIns="45720" rIns="91440" bIns="45720" rtlCol="0" anchor="ctr">
            <a:noAutofit/>
          </a:bodyPr>
          <a:lstStyle/>
          <a:p>
            <a:pPr lvl="0"/>
            <a:r>
              <a:rPr lang="en-US" sz="7200" dirty="0">
                <a:solidFill>
                  <a:schemeClr val="tx1"/>
                </a:solidFill>
                <a:effectLst/>
              </a:rPr>
              <a:t>“</a:t>
            </a:r>
          </a:p>
        </p:txBody>
      </p:sp>
      <p:sp>
        <p:nvSpPr>
          <p:cNvPr id="15" name="TextBox 14"/>
          <p:cNvSpPr txBox="1"/>
          <p:nvPr/>
        </p:nvSpPr>
        <p:spPr>
          <a:xfrm>
            <a:off x="7633503" y="2827870"/>
            <a:ext cx="457319" cy="584776"/>
          </a:xfrm>
          <a:prstGeom prst="rect">
            <a:avLst/>
          </a:prstGeom>
        </p:spPr>
        <p:txBody>
          <a:bodyPr vert="horz" lIns="91440" tIns="45720" rIns="91440" bIns="45720" rtlCol="0" anchor="ctr">
            <a:noAutofit/>
          </a:bodyPr>
          <a:lstStyle/>
          <a:p>
            <a:pPr lvl="0" algn="r"/>
            <a:r>
              <a:rPr lang="en-US" sz="7200" dirty="0">
                <a:solidFill>
                  <a:schemeClr val="tx1"/>
                </a:solidFill>
                <a:effectLst/>
              </a:rPr>
              <a:t>”</a:t>
            </a:r>
          </a:p>
        </p:txBody>
      </p:sp>
      <p:cxnSp>
        <p:nvCxnSpPr>
          <p:cNvPr id="19" name="Straight Connector 18"/>
          <p:cNvCxnSpPr/>
          <p:nvPr/>
        </p:nvCxnSpPr>
        <p:spPr>
          <a:xfrm>
            <a:off x="1278466" y="4140199"/>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98258590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76869" y="3308581"/>
            <a:ext cx="6798728" cy="1468800"/>
          </a:xfrm>
        </p:spPr>
        <p:txBody>
          <a:bodyPr anchor="b">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76868" y="4777381"/>
            <a:ext cx="6798730" cy="8604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7/20/2017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36270003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09416" y="982132"/>
            <a:ext cx="6325168" cy="2243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8" name="Text Placeholder 2"/>
          <p:cNvSpPr>
            <a:spLocks noGrp="1"/>
          </p:cNvSpPr>
          <p:nvPr>
            <p:ph type="body" idx="13"/>
          </p:nvPr>
        </p:nvSpPr>
        <p:spPr>
          <a:xfrm>
            <a:off x="1176868" y="3639312"/>
            <a:ext cx="6798730" cy="886968"/>
          </a:xfrm>
        </p:spPr>
        <p:txBody>
          <a:bodyPr anchor="b">
            <a:normAutofit/>
          </a:bodyPr>
          <a:lstStyle>
            <a:lvl1pPr marL="0" indent="0" algn="l">
              <a:spcBef>
                <a:spcPts val="0"/>
              </a:spcBef>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3" name="Text Placeholder 2"/>
          <p:cNvSpPr>
            <a:spLocks noGrp="1"/>
          </p:cNvSpPr>
          <p:nvPr>
            <p:ph type="body" idx="1"/>
          </p:nvPr>
        </p:nvSpPr>
        <p:spPr>
          <a:xfrm>
            <a:off x="1176865" y="4529667"/>
            <a:ext cx="6798736" cy="1346200"/>
          </a:xfrm>
        </p:spPr>
        <p:txBody>
          <a:bodyPr anchor="t">
            <a:normAutofit/>
          </a:bodyPr>
          <a:lstStyle>
            <a:lvl1pPr marL="0" indent="0" algn="l">
              <a:buNone/>
              <a:defRPr sz="1600">
                <a:solidFill>
                  <a:schemeClr val="tx1"/>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7/20/2017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12" name="TextBox 11"/>
          <p:cNvSpPr txBox="1"/>
          <p:nvPr/>
        </p:nvSpPr>
        <p:spPr>
          <a:xfrm>
            <a:off x="878060" y="896895"/>
            <a:ext cx="457319"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7649796" y="2607728"/>
            <a:ext cx="457319"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278466" y="342900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10792030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176865" y="982131"/>
            <a:ext cx="6798734" cy="2294467"/>
          </a:xfrm>
        </p:spPr>
        <p:txBody>
          <a:bodyPr vert="horz" lIns="91440" tIns="45720" rIns="91440" bIns="45720" rtlCol="0" anchor="ctr">
            <a:normAutofit/>
          </a:bodyPr>
          <a:lstStyle>
            <a:lvl1pPr>
              <a:defRPr lang="en-US" sz="3200" b="0" dirty="0"/>
            </a:lvl1pPr>
          </a:lstStyle>
          <a:p>
            <a:pPr marL="0" lvl="0"/>
            <a:r>
              <a:rPr lang="en-US" smtClean="0"/>
              <a:t>Click to edit Master title style</a:t>
            </a:r>
            <a:endParaRPr lang="en-US" dirty="0"/>
          </a:p>
        </p:txBody>
      </p:sp>
      <p:sp>
        <p:nvSpPr>
          <p:cNvPr id="14" name="Text Placeholder 2"/>
          <p:cNvSpPr>
            <a:spLocks noGrp="1"/>
          </p:cNvSpPr>
          <p:nvPr>
            <p:ph type="body" idx="13"/>
          </p:nvPr>
        </p:nvSpPr>
        <p:spPr>
          <a:xfrm>
            <a:off x="1176868" y="3566160"/>
            <a:ext cx="6798730" cy="905256"/>
          </a:xfrm>
        </p:spPr>
        <p:txBody>
          <a:bodyPr anchor="b">
            <a:normAutofit/>
          </a:bodyPr>
          <a:lstStyle>
            <a:lvl1pPr marL="0" indent="0" algn="l">
              <a:spcBef>
                <a:spcPts val="0"/>
              </a:spcBef>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3" name="Text Placeholder 2"/>
          <p:cNvSpPr>
            <a:spLocks noGrp="1"/>
          </p:cNvSpPr>
          <p:nvPr>
            <p:ph type="body" idx="1"/>
          </p:nvPr>
        </p:nvSpPr>
        <p:spPr>
          <a:xfrm>
            <a:off x="1176866" y="4470400"/>
            <a:ext cx="6798734" cy="1405467"/>
          </a:xfrm>
        </p:spPr>
        <p:txBody>
          <a:bodyPr anchor="t">
            <a:normAutofit/>
          </a:bodyPr>
          <a:lstStyle>
            <a:lvl1pPr marL="0" indent="0" algn="l">
              <a:buNone/>
              <a:defRPr sz="1600">
                <a:solidFill>
                  <a:schemeClr val="tx1"/>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7/20/2017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15" name="Straight Connector 14"/>
          <p:cNvCxnSpPr/>
          <p:nvPr/>
        </p:nvCxnSpPr>
        <p:spPr>
          <a:xfrm>
            <a:off x="1278469" y="3429000"/>
            <a:ext cx="6606421"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0853775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76865" y="2490135"/>
            <a:ext cx="6798736" cy="3385733"/>
          </a:xfrm>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7/20/2017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14" name="Straight Connector 13"/>
          <p:cNvCxnSpPr/>
          <p:nvPr/>
        </p:nvCxnSpPr>
        <p:spPr>
          <a:xfrm>
            <a:off x="1278466" y="2354670"/>
            <a:ext cx="660642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64060057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56667" y="906873"/>
            <a:ext cx="1618930" cy="496899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76867" y="906873"/>
            <a:ext cx="4915509" cy="4968993"/>
          </a:xfrm>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7/20/2017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14" name="Straight Connector 13"/>
          <p:cNvCxnSpPr/>
          <p:nvPr/>
        </p:nvCxnSpPr>
        <p:spPr>
          <a:xfrm>
            <a:off x="6245512" y="906873"/>
            <a:ext cx="0" cy="4968993"/>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7611346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278465" y="235626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2647F38-B617-4D2F-AE0A-013F0C4D2C57}" type="datetimeFigureOut">
              <a:rPr lang="en-US" smtClean="0"/>
              <a:t>7/20/2017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97799C9-84D9-46D2-A11E-BCF8A720529D}" type="slidenum">
              <a:rPr lang="en-US" smtClean="0"/>
              <a:t>‹#›</a:t>
            </a:fld>
            <a:endParaRPr lang="en-US" dirty="0"/>
          </a:p>
        </p:txBody>
      </p:sp>
    </p:spTree>
    <p:extLst>
      <p:ext uri="{BB962C8B-B14F-4D97-AF65-F5344CB8AC3E}">
        <p14:creationId xmlns:p14="http://schemas.microsoft.com/office/powerpoint/2010/main" val="41289499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78465" y="1641413"/>
            <a:ext cx="6595534" cy="1822514"/>
          </a:xfrm>
        </p:spPr>
        <p:txBody>
          <a:bodyPr anchor="b">
            <a:normAutofit/>
          </a:bodyPr>
          <a:lstStyle>
            <a:lvl1pPr algn="ctr">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278465" y="3734859"/>
            <a:ext cx="6595534" cy="1090015"/>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7/20/2017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31" name="Straight Connector 30"/>
          <p:cNvCxnSpPr/>
          <p:nvPr/>
        </p:nvCxnSpPr>
        <p:spPr>
          <a:xfrm>
            <a:off x="1278466" y="3599392"/>
            <a:ext cx="6595533"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38842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278465" y="235626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1176866" y="915337"/>
            <a:ext cx="6798734" cy="130386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76866" y="2487168"/>
            <a:ext cx="3337560" cy="3447288"/>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5152" y="2487168"/>
            <a:ext cx="3337560" cy="3447288"/>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5BFA754-D5C3-4E66-96A6-867B257F58DC}" type="datetimeFigureOut">
              <a:rPr lang="en-US" smtClean="0"/>
              <a:t>7/20/2017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D84065D-F351-4B03-BD91-D8A6B8D4B362}" type="slidenum">
              <a:rPr lang="en-US" smtClean="0"/>
              <a:t>‹#›</a:t>
            </a:fld>
            <a:endParaRPr lang="en-US" dirty="0"/>
          </a:p>
        </p:txBody>
      </p:sp>
    </p:spTree>
    <p:extLst>
      <p:ext uri="{BB962C8B-B14F-4D97-AF65-F5344CB8AC3E}">
        <p14:creationId xmlns:p14="http://schemas.microsoft.com/office/powerpoint/2010/main" val="1469672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176868" y="2658533"/>
            <a:ext cx="333756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176868" y="3243263"/>
            <a:ext cx="3337560" cy="2706624"/>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1832" y="2658533"/>
            <a:ext cx="333756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4641832" y="3243263"/>
            <a:ext cx="3337560" cy="2706624"/>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7/20/2017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41" name="Straight Connector 40"/>
          <p:cNvCxnSpPr/>
          <p:nvPr/>
        </p:nvCxnSpPr>
        <p:spPr>
          <a:xfrm>
            <a:off x="1278466" y="235467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5787031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176865" y="915337"/>
            <a:ext cx="6798735" cy="1303867"/>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7/20/2017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14" name="Straight Connector 13"/>
          <p:cNvCxnSpPr/>
          <p:nvPr/>
        </p:nvCxnSpPr>
        <p:spPr>
          <a:xfrm>
            <a:off x="1278466" y="235467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508788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7/20/2017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8836880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76865" y="1388534"/>
            <a:ext cx="2536798"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120062" y="982132"/>
            <a:ext cx="3855539" cy="4893735"/>
          </a:xfrm>
        </p:spPr>
        <p:txBody>
          <a:bodyPr anchor="ct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76865" y="3031065"/>
            <a:ext cx="2536798"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7/20/2017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16" name="Straight Connector 15"/>
          <p:cNvCxnSpPr/>
          <p:nvPr/>
        </p:nvCxnSpPr>
        <p:spPr>
          <a:xfrm>
            <a:off x="1278466" y="2912533"/>
            <a:ext cx="233359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927832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76865" y="1883832"/>
            <a:ext cx="3632202" cy="1371600"/>
          </a:xfrm>
        </p:spPr>
        <p:txBody>
          <a:bodyPr anchor="b">
            <a:normAutofit/>
          </a:bodyPr>
          <a:lstStyle>
            <a:lvl1pPr algn="ctr">
              <a:defRPr sz="2400" b="0"/>
            </a:lvl1pPr>
          </a:lstStyle>
          <a:p>
            <a:r>
              <a:rPr lang="en-US" smtClean="0"/>
              <a:t>Click to edit Master title style</a:t>
            </a:r>
            <a:endParaRPr lang="en-US" dirty="0"/>
          </a:p>
        </p:txBody>
      </p:sp>
      <p:sp>
        <p:nvSpPr>
          <p:cNvPr id="17" name="Picture Placeholder 2"/>
          <p:cNvSpPr>
            <a:spLocks noGrp="1" noChangeAspect="1"/>
          </p:cNvSpPr>
          <p:nvPr>
            <p:ph type="pic" idx="1"/>
          </p:nvPr>
        </p:nvSpPr>
        <p:spPr>
          <a:xfrm>
            <a:off x="5183069" y="1032933"/>
            <a:ext cx="2929463" cy="4792136"/>
          </a:xfrm>
          <a:prstGeom prst="roundRect">
            <a:avLst>
              <a:gd name="adj" fmla="val 0"/>
            </a:avLst>
          </a:prstGeom>
          <a:ln w="57150" cmpd="thickThin">
            <a:solidFill>
              <a:schemeClr val="tx1">
                <a:lumMod val="50000"/>
                <a:lumOff val="5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76865" y="3255432"/>
            <a:ext cx="3632201" cy="1828800"/>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7/20/2017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9767599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0" y="0"/>
            <a:ext cx="9152467" cy="6858000"/>
            <a:chOff x="0" y="0"/>
            <a:chExt cx="9152467" cy="6858000"/>
          </a:xfrm>
        </p:grpSpPr>
        <p:pic>
          <p:nvPicPr>
            <p:cNvPr id="8" name="Picture 7" descr="S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9" name="Rectangle 8"/>
            <p:cNvSpPr/>
            <p:nvPr/>
          </p:nvSpPr>
          <p:spPr>
            <a:xfrm>
              <a:off x="553888" y="542807"/>
              <a:ext cx="8039776" cy="5756392"/>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l="1" r="14240"/>
            <a:stretch/>
          </p:blipFill>
          <p:spPr>
            <a:xfrm>
              <a:off x="0" y="3128434"/>
              <a:ext cx="68580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l="1" r="14240"/>
            <a:stretch/>
          </p:blipFill>
          <p:spPr>
            <a:xfrm>
              <a:off x="8466667" y="3128434"/>
              <a:ext cx="685800" cy="606425"/>
            </a:xfrm>
            <a:prstGeom prst="rect">
              <a:avLst/>
            </a:prstGeom>
          </p:spPr>
        </p:pic>
      </p:grpSp>
      <p:sp>
        <p:nvSpPr>
          <p:cNvPr id="2" name="Title Placeholder 1"/>
          <p:cNvSpPr>
            <a:spLocks noGrp="1"/>
          </p:cNvSpPr>
          <p:nvPr>
            <p:ph type="title"/>
          </p:nvPr>
        </p:nvSpPr>
        <p:spPr>
          <a:xfrm>
            <a:off x="1176866" y="915337"/>
            <a:ext cx="6798734" cy="13038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176865" y="2490135"/>
            <a:ext cx="6798736" cy="3444997"/>
          </a:xfrm>
          <a:prstGeom prst="rect">
            <a:avLst/>
          </a:prstGeom>
        </p:spPr>
        <p:txBody>
          <a:bodyPr vert="horz" lIns="91440" tIns="45720" rIns="91440" bIns="45720" rtlCol="0" anchor="t">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356670" y="5960533"/>
            <a:ext cx="1148283"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1BEF0D-F0BB-DE4B-95CE-6DB70DBA9567}" type="datetimeFigureOut">
              <a:rPr lang="en-US" smtClean="0"/>
              <a:pPr/>
              <a:t>7/20/2017</a:t>
            </a:fld>
            <a:endParaRPr lang="en-US" dirty="0"/>
          </a:p>
        </p:txBody>
      </p:sp>
      <p:sp>
        <p:nvSpPr>
          <p:cNvPr id="5" name="Footer Placeholder 4"/>
          <p:cNvSpPr>
            <a:spLocks noGrp="1"/>
          </p:cNvSpPr>
          <p:nvPr>
            <p:ph type="ftr" sz="quarter" idx="3"/>
          </p:nvPr>
        </p:nvSpPr>
        <p:spPr>
          <a:xfrm>
            <a:off x="1176865" y="5960533"/>
            <a:ext cx="5104667"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7580091" y="5960533"/>
            <a:ext cx="39551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114227879"/>
      </p:ext>
    </p:extLst>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 id="2147483682" r:id="rId12"/>
    <p:sldLayoutId id="2147483683" r:id="rId13"/>
    <p:sldLayoutId id="2147483684" r:id="rId14"/>
    <p:sldLayoutId id="2147483685" r:id="rId15"/>
    <p:sldLayoutId id="2147483686" r:id="rId16"/>
    <p:sldLayoutId id="2147483687" r:id="rId17"/>
  </p:sldLayoutIdLst>
  <p:txStyles>
    <p:titleStyle>
      <a:lvl1pPr algn="ctr" defTabSz="457200" rtl="0" eaLnBrk="1" latinLnBrk="0" hangingPunct="1">
        <a:spcBef>
          <a:spcPct val="0"/>
        </a:spcBef>
        <a:buNone/>
        <a:defRPr sz="40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Module 5</a:t>
            </a:r>
            <a:endParaRPr lang="en-US" dirty="0"/>
          </a:p>
        </p:txBody>
      </p:sp>
      <p:sp>
        <p:nvSpPr>
          <p:cNvPr id="3" name="Subtitle 2"/>
          <p:cNvSpPr>
            <a:spLocks noGrp="1"/>
          </p:cNvSpPr>
          <p:nvPr>
            <p:ph type="subTitle" idx="1"/>
          </p:nvPr>
        </p:nvSpPr>
        <p:spPr/>
        <p:txBody>
          <a:bodyPr/>
          <a:lstStyle/>
          <a:p>
            <a:r>
              <a:rPr lang="en-US" dirty="0" smtClean="0"/>
              <a:t>Computing in the Workplace</a:t>
            </a:r>
            <a:endParaRPr lang="en-US" dirty="0"/>
          </a:p>
        </p:txBody>
      </p:sp>
    </p:spTree>
    <p:extLst>
      <p:ext uri="{BB962C8B-B14F-4D97-AF65-F5344CB8AC3E}">
        <p14:creationId xmlns:p14="http://schemas.microsoft.com/office/powerpoint/2010/main" val="40605684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Scenario 6</a:t>
            </a:r>
            <a:endParaRPr lang="en-US" dirty="0"/>
          </a:p>
        </p:txBody>
      </p:sp>
      <p:sp>
        <p:nvSpPr>
          <p:cNvPr id="3" name="Content Placeholder 2"/>
          <p:cNvSpPr>
            <a:spLocks noGrp="1"/>
          </p:cNvSpPr>
          <p:nvPr>
            <p:ph idx="1"/>
          </p:nvPr>
        </p:nvSpPr>
        <p:spPr/>
        <p:txBody>
          <a:bodyPr>
            <a:normAutofit fontScale="92500" lnSpcReduction="10000"/>
          </a:bodyPr>
          <a:lstStyle/>
          <a:p>
            <a:pPr fontAlgn="auto">
              <a:lnSpc>
                <a:spcPct val="90000"/>
              </a:lnSpc>
              <a:spcAft>
                <a:spcPts val="0"/>
              </a:spcAft>
              <a:buFontTx/>
              <a:buNone/>
              <a:defRPr/>
            </a:pPr>
            <a:r>
              <a:rPr lang="en-US" sz="2800" dirty="0"/>
              <a:t>Scenario 6: Schedule Pressures – Safety-critical</a:t>
            </a:r>
          </a:p>
          <a:p>
            <a:pPr fontAlgn="auto">
              <a:lnSpc>
                <a:spcPct val="90000"/>
              </a:lnSpc>
              <a:spcAft>
                <a:spcPts val="0"/>
              </a:spcAft>
              <a:defRPr/>
            </a:pPr>
            <a:r>
              <a:rPr lang="en-US" dirty="0"/>
              <a:t>Your team is working on a computer-controlled device for treating cancerous tumors. The computer controls direction, intensity, and timing of a beam that destroys the tumor. Various delays have put the project behind schedule, and the deadline is approaching. There will not be time to complete all the planned testing. The system has been functioning properly in the routine treatment scenarios tested so far. You are the project manager, and you are considering whether to deliver the system on time, while continuing testing and making patches if the team finds bugs.</a:t>
            </a:r>
          </a:p>
          <a:p>
            <a:endParaRPr lang="en-US" dirty="0"/>
          </a:p>
        </p:txBody>
      </p:sp>
    </p:spTree>
    <p:extLst>
      <p:ext uri="{BB962C8B-B14F-4D97-AF65-F5344CB8AC3E}">
        <p14:creationId xmlns:p14="http://schemas.microsoft.com/office/powerpoint/2010/main" val="16335316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Scenario 7</a:t>
            </a:r>
            <a:endParaRPr lang="en-US" dirty="0"/>
          </a:p>
        </p:txBody>
      </p:sp>
      <p:sp>
        <p:nvSpPr>
          <p:cNvPr id="3" name="Content Placeholder 2"/>
          <p:cNvSpPr>
            <a:spLocks noGrp="1"/>
          </p:cNvSpPr>
          <p:nvPr>
            <p:ph idx="1"/>
          </p:nvPr>
        </p:nvSpPr>
        <p:spPr/>
        <p:txBody>
          <a:bodyPr>
            <a:normAutofit fontScale="85000" lnSpcReduction="10000"/>
          </a:bodyPr>
          <a:lstStyle/>
          <a:p>
            <a:pPr fontAlgn="auto">
              <a:lnSpc>
                <a:spcPct val="90000"/>
              </a:lnSpc>
              <a:spcAft>
                <a:spcPts val="0"/>
              </a:spcAft>
              <a:buFontTx/>
              <a:buNone/>
              <a:defRPr/>
            </a:pPr>
            <a:r>
              <a:rPr lang="en-US" sz="2800" dirty="0"/>
              <a:t>Scenario 7: Schedule Pressures – Product to market</a:t>
            </a:r>
          </a:p>
          <a:p>
            <a:pPr fontAlgn="auto">
              <a:lnSpc>
                <a:spcPct val="90000"/>
              </a:lnSpc>
              <a:spcAft>
                <a:spcPts val="0"/>
              </a:spcAft>
              <a:defRPr/>
            </a:pPr>
            <a:r>
              <a:rPr lang="en-US" dirty="0"/>
              <a:t>You are a programmer working for a very small start-up company. The company has a modest product line and is now developing a truly innovative new product. Everyone is working 60-hour weeks and the target release date is nine months away. The bulk of the programming and testing is done. You are about to begin the beta testing. (See Section 8.3.1 for an explanation of beta testing.) The owner of the company (who is not a programmer) has learned about an annual industry show that would be ideal for introducing the new product. The show is in two months. The owner talks with the project manager. They decide to skip the beta testing and start making plans for an early release.</a:t>
            </a:r>
          </a:p>
          <a:p>
            <a:endParaRPr lang="en-US" dirty="0"/>
          </a:p>
        </p:txBody>
      </p:sp>
    </p:spTree>
    <p:extLst>
      <p:ext uri="{BB962C8B-B14F-4D97-AF65-F5344CB8AC3E}">
        <p14:creationId xmlns:p14="http://schemas.microsoft.com/office/powerpoint/2010/main" val="29596661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Scenario 8</a:t>
            </a:r>
            <a:endParaRPr lang="en-US" dirty="0"/>
          </a:p>
        </p:txBody>
      </p:sp>
      <p:sp>
        <p:nvSpPr>
          <p:cNvPr id="3" name="Content Placeholder 2"/>
          <p:cNvSpPr>
            <a:spLocks noGrp="1"/>
          </p:cNvSpPr>
          <p:nvPr>
            <p:ph idx="1"/>
          </p:nvPr>
        </p:nvSpPr>
        <p:spPr/>
        <p:txBody>
          <a:bodyPr/>
          <a:lstStyle/>
          <a:p>
            <a:pPr fontAlgn="auto">
              <a:spcAft>
                <a:spcPts val="0"/>
              </a:spcAft>
              <a:buFontTx/>
              <a:buNone/>
              <a:defRPr/>
            </a:pPr>
            <a:r>
              <a:rPr lang="en-US" sz="2800" dirty="0"/>
              <a:t>Scenario 8: Software License Violation</a:t>
            </a:r>
          </a:p>
          <a:p>
            <a:pPr fontAlgn="auto">
              <a:spcAft>
                <a:spcPts val="0"/>
              </a:spcAft>
              <a:defRPr/>
            </a:pPr>
            <a:r>
              <a:rPr lang="en-US" dirty="0"/>
              <a:t>Your company has 25 licenses for a computer program, but you discover that it has been copied onto 80 computers.</a:t>
            </a:r>
          </a:p>
          <a:p>
            <a:endParaRPr lang="en-US" dirty="0"/>
          </a:p>
        </p:txBody>
      </p:sp>
    </p:spTree>
    <p:extLst>
      <p:ext uri="{BB962C8B-B14F-4D97-AF65-F5344CB8AC3E}">
        <p14:creationId xmlns:p14="http://schemas.microsoft.com/office/powerpoint/2010/main" val="34973279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Scenario 9</a:t>
            </a:r>
            <a:endParaRPr lang="en-US" dirty="0"/>
          </a:p>
        </p:txBody>
      </p:sp>
      <p:sp>
        <p:nvSpPr>
          <p:cNvPr id="3" name="Content Placeholder 2"/>
          <p:cNvSpPr>
            <a:spLocks noGrp="1"/>
          </p:cNvSpPr>
          <p:nvPr>
            <p:ph idx="1"/>
          </p:nvPr>
        </p:nvSpPr>
        <p:spPr/>
        <p:txBody>
          <a:bodyPr/>
          <a:lstStyle/>
          <a:p>
            <a:pPr fontAlgn="auto">
              <a:spcAft>
                <a:spcPts val="0"/>
              </a:spcAft>
              <a:buFontTx/>
              <a:buNone/>
              <a:defRPr/>
            </a:pPr>
            <a:r>
              <a:rPr lang="en-US" sz="2800" dirty="0"/>
              <a:t>Scenario 9: Going Public</a:t>
            </a:r>
          </a:p>
          <a:p>
            <a:pPr fontAlgn="auto">
              <a:spcAft>
                <a:spcPts val="0"/>
              </a:spcAft>
              <a:defRPr/>
            </a:pPr>
            <a:r>
              <a:rPr lang="en-US" dirty="0"/>
              <a:t>Suppose you are a member of a team working on a computer-controlled crash avoidance system for automobiles. You think the system has a flaw that could endanger people. The project manager does not seem concerned and expects to announce completion of the project soon. Do you have an ethical obligation to do something?</a:t>
            </a:r>
          </a:p>
          <a:p>
            <a:endParaRPr lang="en-US" dirty="0"/>
          </a:p>
        </p:txBody>
      </p:sp>
    </p:spTree>
    <p:extLst>
      <p:ext uri="{BB962C8B-B14F-4D97-AF65-F5344CB8AC3E}">
        <p14:creationId xmlns:p14="http://schemas.microsoft.com/office/powerpoint/2010/main" val="22116630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Scenario 10</a:t>
            </a:r>
            <a:endParaRPr lang="en-US" dirty="0"/>
          </a:p>
        </p:txBody>
      </p:sp>
      <p:sp>
        <p:nvSpPr>
          <p:cNvPr id="3" name="Content Placeholder 2"/>
          <p:cNvSpPr>
            <a:spLocks noGrp="1"/>
          </p:cNvSpPr>
          <p:nvPr>
            <p:ph idx="1"/>
          </p:nvPr>
        </p:nvSpPr>
        <p:spPr/>
        <p:txBody>
          <a:bodyPr/>
          <a:lstStyle/>
          <a:p>
            <a:pPr fontAlgn="auto">
              <a:spcAft>
                <a:spcPts val="0"/>
              </a:spcAft>
              <a:buFontTx/>
              <a:buNone/>
              <a:defRPr/>
            </a:pPr>
            <a:r>
              <a:rPr lang="en-US" sz="2800" dirty="0"/>
              <a:t>Scenario 10: Release of Personal Information</a:t>
            </a:r>
          </a:p>
          <a:p>
            <a:pPr fontAlgn="auto">
              <a:spcAft>
                <a:spcPts val="0"/>
              </a:spcAft>
              <a:defRPr/>
            </a:pPr>
            <a:r>
              <a:rPr lang="en-US" dirty="0"/>
              <a:t>You work for the IRS, the Social Security Administration, a movie-rental company, or an Internet service provider. Someone asks you to get a copy of records about a particular person. He will pay you $500.</a:t>
            </a:r>
          </a:p>
          <a:p>
            <a:pPr fontAlgn="auto">
              <a:spcAft>
                <a:spcPts val="0"/>
              </a:spcAft>
              <a:defRPr/>
            </a:pPr>
            <a:r>
              <a:rPr lang="en-US" dirty="0"/>
              <a:t>You know another employee sells records with people’s personal information.</a:t>
            </a:r>
          </a:p>
          <a:p>
            <a:endParaRPr lang="en-US" dirty="0"/>
          </a:p>
        </p:txBody>
      </p:sp>
    </p:spTree>
    <p:extLst>
      <p:ext uri="{BB962C8B-B14F-4D97-AF65-F5344CB8AC3E}">
        <p14:creationId xmlns:p14="http://schemas.microsoft.com/office/powerpoint/2010/main" val="8004587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Scenario 11</a:t>
            </a:r>
            <a:endParaRPr lang="en-US" dirty="0"/>
          </a:p>
        </p:txBody>
      </p:sp>
      <p:sp>
        <p:nvSpPr>
          <p:cNvPr id="3" name="Content Placeholder 2"/>
          <p:cNvSpPr>
            <a:spLocks noGrp="1"/>
          </p:cNvSpPr>
          <p:nvPr>
            <p:ph idx="1"/>
          </p:nvPr>
        </p:nvSpPr>
        <p:spPr/>
        <p:txBody>
          <a:bodyPr>
            <a:normAutofit lnSpcReduction="10000"/>
          </a:bodyPr>
          <a:lstStyle/>
          <a:p>
            <a:pPr fontAlgn="auto">
              <a:lnSpc>
                <a:spcPct val="90000"/>
              </a:lnSpc>
              <a:spcAft>
                <a:spcPts val="0"/>
              </a:spcAft>
              <a:buFontTx/>
              <a:buNone/>
              <a:defRPr/>
            </a:pPr>
            <a:r>
              <a:rPr lang="en-US" sz="2800" dirty="0"/>
              <a:t>Scenario 11: Conflict of Interest</a:t>
            </a:r>
          </a:p>
          <a:p>
            <a:pPr fontAlgn="auto">
              <a:lnSpc>
                <a:spcPct val="90000"/>
              </a:lnSpc>
              <a:spcAft>
                <a:spcPts val="0"/>
              </a:spcAft>
              <a:defRPr/>
            </a:pPr>
            <a:r>
              <a:rPr lang="en-US" dirty="0"/>
              <a:t>You have a small consulting business. The </a:t>
            </a:r>
            <a:r>
              <a:rPr lang="en-US" dirty="0" err="1"/>
              <a:t>CyberStuff</a:t>
            </a:r>
            <a:r>
              <a:rPr lang="en-US" dirty="0"/>
              <a:t> company plans to buy software to run a cloud data-storage business. </a:t>
            </a:r>
            <a:r>
              <a:rPr lang="en-US" dirty="0" err="1"/>
              <a:t>CyberStuff</a:t>
            </a:r>
            <a:r>
              <a:rPr lang="en-US" dirty="0"/>
              <a:t> wants to hire you to evaluate bids from vendors. Your spouse works for </a:t>
            </a:r>
            <a:r>
              <a:rPr lang="en-US" dirty="0" err="1"/>
              <a:t>NetWorkx</a:t>
            </a:r>
            <a:r>
              <a:rPr lang="en-US" dirty="0"/>
              <a:t> and did most of the work in writing the bid that </a:t>
            </a:r>
            <a:r>
              <a:rPr lang="en-US" dirty="0" err="1"/>
              <a:t>NetWorkx</a:t>
            </a:r>
            <a:r>
              <a:rPr lang="en-US" dirty="0"/>
              <a:t> plans to submit. You read the bid while your spouse was working on it and you think it is excellent. Do you tell </a:t>
            </a:r>
            <a:r>
              <a:rPr lang="en-US" dirty="0" err="1"/>
              <a:t>CyberStuff</a:t>
            </a:r>
            <a:r>
              <a:rPr lang="en-US" dirty="0"/>
              <a:t> about your spouse’s connection with </a:t>
            </a:r>
            <a:r>
              <a:rPr lang="en-US" dirty="0" err="1"/>
              <a:t>NetWorkx</a:t>
            </a:r>
            <a:r>
              <a:rPr lang="en-US" dirty="0"/>
              <a:t>?</a:t>
            </a:r>
          </a:p>
          <a:p>
            <a:endParaRPr lang="en-US" b="1" dirty="0"/>
          </a:p>
        </p:txBody>
      </p:sp>
    </p:spTree>
    <p:extLst>
      <p:ext uri="{BB962C8B-B14F-4D97-AF65-F5344CB8AC3E}">
        <p14:creationId xmlns:p14="http://schemas.microsoft.com/office/powerpoint/2010/main" val="58634679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Scenario 12</a:t>
            </a:r>
            <a:endParaRPr lang="en-US" dirty="0"/>
          </a:p>
        </p:txBody>
      </p:sp>
      <p:sp>
        <p:nvSpPr>
          <p:cNvPr id="3" name="Content Placeholder 2"/>
          <p:cNvSpPr>
            <a:spLocks noGrp="1"/>
          </p:cNvSpPr>
          <p:nvPr>
            <p:ph idx="1"/>
          </p:nvPr>
        </p:nvSpPr>
        <p:spPr/>
        <p:txBody>
          <a:bodyPr>
            <a:normAutofit fontScale="92500" lnSpcReduction="10000"/>
          </a:bodyPr>
          <a:lstStyle/>
          <a:p>
            <a:pPr fontAlgn="auto">
              <a:lnSpc>
                <a:spcPct val="90000"/>
              </a:lnSpc>
              <a:spcAft>
                <a:spcPts val="0"/>
              </a:spcAft>
              <a:buFont typeface="Wingdings" pitchFamily="2" charset="2"/>
              <a:buNone/>
              <a:defRPr/>
            </a:pPr>
            <a:r>
              <a:rPr lang="en-US" sz="2800" dirty="0"/>
              <a:t>Scenario 12: Kickbacks and Disclosure</a:t>
            </a:r>
          </a:p>
          <a:p>
            <a:pPr fontAlgn="auto">
              <a:lnSpc>
                <a:spcPct val="90000"/>
              </a:lnSpc>
              <a:spcAft>
                <a:spcPts val="0"/>
              </a:spcAft>
              <a:defRPr/>
            </a:pPr>
            <a:r>
              <a:rPr lang="en-US" dirty="0"/>
              <a:t>You are an administrator at a major university. Your department selects a few brands of security software to recommend to students for their desktop computers, laptops, tablets, and other devices. One of the companies whose software you will evaluate takes you out to dinner, gives you free software (in addition to the security software), offers to pay your expenses to attend a professional conference on computer security, and offers to give the university a percentage of the price for every student who buys its security package.</a:t>
            </a:r>
          </a:p>
          <a:p>
            <a:endParaRPr lang="en-US" dirty="0"/>
          </a:p>
        </p:txBody>
      </p:sp>
    </p:spTree>
    <p:extLst>
      <p:ext uri="{BB962C8B-B14F-4D97-AF65-F5344CB8AC3E}">
        <p14:creationId xmlns:p14="http://schemas.microsoft.com/office/powerpoint/2010/main" val="403933637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Scenario 13</a:t>
            </a:r>
            <a:endParaRPr lang="en-US" dirty="0"/>
          </a:p>
        </p:txBody>
      </p:sp>
      <p:sp>
        <p:nvSpPr>
          <p:cNvPr id="3" name="Content Placeholder 2"/>
          <p:cNvSpPr>
            <a:spLocks noGrp="1"/>
          </p:cNvSpPr>
          <p:nvPr>
            <p:ph idx="1"/>
          </p:nvPr>
        </p:nvSpPr>
        <p:spPr/>
        <p:txBody>
          <a:bodyPr/>
          <a:lstStyle/>
          <a:p>
            <a:pPr fontAlgn="auto">
              <a:spcAft>
                <a:spcPts val="0"/>
              </a:spcAft>
              <a:buFontTx/>
              <a:buNone/>
              <a:defRPr/>
            </a:pPr>
            <a:r>
              <a:rPr lang="en-US" sz="2800" dirty="0"/>
              <a:t>Scenario 13: A Test Plan</a:t>
            </a:r>
          </a:p>
          <a:p>
            <a:pPr fontAlgn="auto">
              <a:spcAft>
                <a:spcPts val="0"/>
              </a:spcAft>
              <a:defRPr/>
            </a:pPr>
            <a:r>
              <a:rPr lang="en-US" dirty="0"/>
              <a:t>A team of programmers is developing a communications system for firefighters to use when fighting a fire. Firefighters will be able to communicate with each other, with supervisors near the scene, and with other emergency personnel. The programmers will test the system in a field near the company office.</a:t>
            </a:r>
          </a:p>
          <a:p>
            <a:endParaRPr lang="en-US" dirty="0"/>
          </a:p>
        </p:txBody>
      </p:sp>
    </p:spTree>
    <p:extLst>
      <p:ext uri="{BB962C8B-B14F-4D97-AF65-F5344CB8AC3E}">
        <p14:creationId xmlns:p14="http://schemas.microsoft.com/office/powerpoint/2010/main" val="2121197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Scenario 14</a:t>
            </a:r>
            <a:endParaRPr lang="en-US" dirty="0"/>
          </a:p>
        </p:txBody>
      </p:sp>
      <p:sp>
        <p:nvSpPr>
          <p:cNvPr id="3" name="Content Placeholder 2"/>
          <p:cNvSpPr>
            <a:spLocks noGrp="1"/>
          </p:cNvSpPr>
          <p:nvPr>
            <p:ph idx="1"/>
          </p:nvPr>
        </p:nvSpPr>
        <p:spPr/>
        <p:txBody>
          <a:bodyPr/>
          <a:lstStyle/>
          <a:p>
            <a:pPr fontAlgn="auto">
              <a:spcAft>
                <a:spcPts val="0"/>
              </a:spcAft>
              <a:buFontTx/>
              <a:buNone/>
              <a:defRPr/>
            </a:pPr>
            <a:r>
              <a:rPr lang="en-US" sz="2800" dirty="0"/>
              <a:t>Scenario 14: Artificial Intelligence and Sentencing</a:t>
            </a:r>
          </a:p>
          <a:p>
            <a:pPr fontAlgn="auto">
              <a:spcAft>
                <a:spcPts val="0"/>
              </a:spcAft>
              <a:defRPr/>
            </a:pPr>
            <a:r>
              <a:rPr lang="en-US" dirty="0"/>
              <a:t>You are part of a team developing a sophisticated program  using artificial intelligence techniques to </a:t>
            </a:r>
            <a:r>
              <a:rPr lang="en-US" i="1" dirty="0"/>
              <a:t>help judges </a:t>
            </a:r>
            <a:r>
              <a:rPr lang="en-US" dirty="0"/>
              <a:t>make sentencing decisions for convicted criminals.</a:t>
            </a:r>
          </a:p>
          <a:p>
            <a:endParaRPr lang="en-US" dirty="0"/>
          </a:p>
        </p:txBody>
      </p:sp>
    </p:spTree>
    <p:extLst>
      <p:ext uri="{BB962C8B-B14F-4D97-AF65-F5344CB8AC3E}">
        <p14:creationId xmlns:p14="http://schemas.microsoft.com/office/powerpoint/2010/main" val="100011289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14 Continued</a:t>
            </a:r>
            <a:endParaRPr lang="en-US" dirty="0"/>
          </a:p>
        </p:txBody>
      </p:sp>
      <p:sp>
        <p:nvSpPr>
          <p:cNvPr id="3" name="Content Placeholder 2"/>
          <p:cNvSpPr>
            <a:spLocks noGrp="1"/>
          </p:cNvSpPr>
          <p:nvPr>
            <p:ph idx="1"/>
          </p:nvPr>
        </p:nvSpPr>
        <p:spPr/>
        <p:txBody>
          <a:bodyPr>
            <a:normAutofit fontScale="92500" lnSpcReduction="10000"/>
          </a:bodyPr>
          <a:lstStyle/>
          <a:p>
            <a:r>
              <a:rPr lang="en-US" dirty="0"/>
              <a:t>Suppose judges in your state use a sentencing decision system that displays similar cases for the judge to view. You are a programmer working for your state government. Your state has just made it a criminal offense to use a cellphone while taking a college exam. Your boss, a justice department administrator, tells you to modify the program to add this new category of crime and assign the same relevancy weights to cases as the program currently does for using a cellphone while driving a car (already illegal in your state).</a:t>
            </a:r>
          </a:p>
          <a:p>
            <a:endParaRPr lang="en-US" dirty="0"/>
          </a:p>
        </p:txBody>
      </p:sp>
    </p:spTree>
    <p:extLst>
      <p:ext uri="{BB962C8B-B14F-4D97-AF65-F5344CB8AC3E}">
        <p14:creationId xmlns:p14="http://schemas.microsoft.com/office/powerpoint/2010/main" val="29486493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Topics</a:t>
            </a:r>
            <a:endParaRPr lang="en-US" dirty="0"/>
          </a:p>
        </p:txBody>
      </p:sp>
      <p:sp>
        <p:nvSpPr>
          <p:cNvPr id="3" name="Content Placeholder 2"/>
          <p:cNvSpPr>
            <a:spLocks noGrp="1"/>
          </p:cNvSpPr>
          <p:nvPr>
            <p:ph idx="1"/>
          </p:nvPr>
        </p:nvSpPr>
        <p:spPr/>
        <p:txBody>
          <a:bodyPr/>
          <a:lstStyle/>
          <a:p>
            <a:pPr fontAlgn="auto">
              <a:spcAft>
                <a:spcPts val="0"/>
              </a:spcAft>
              <a:defRPr/>
            </a:pPr>
            <a:r>
              <a:rPr lang="en-US" dirty="0"/>
              <a:t>What is Professional Ethics?</a:t>
            </a:r>
          </a:p>
          <a:p>
            <a:pPr fontAlgn="auto">
              <a:spcAft>
                <a:spcPts val="0"/>
              </a:spcAft>
              <a:defRPr/>
            </a:pPr>
            <a:r>
              <a:rPr lang="en-US" dirty="0"/>
              <a:t>Ethical Guidelines for Computer Professionals</a:t>
            </a:r>
          </a:p>
          <a:p>
            <a:pPr fontAlgn="auto">
              <a:spcAft>
                <a:spcPts val="0"/>
              </a:spcAft>
              <a:defRPr/>
            </a:pPr>
            <a:r>
              <a:rPr lang="en-US" dirty="0"/>
              <a:t>Scenarios</a:t>
            </a:r>
          </a:p>
          <a:p>
            <a:endParaRPr lang="en-US" dirty="0"/>
          </a:p>
        </p:txBody>
      </p:sp>
    </p:spTree>
    <p:extLst>
      <p:ext uri="{BB962C8B-B14F-4D97-AF65-F5344CB8AC3E}">
        <p14:creationId xmlns:p14="http://schemas.microsoft.com/office/powerpoint/2010/main" val="172503802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Scenario 15</a:t>
            </a:r>
            <a:endParaRPr lang="en-US"/>
          </a:p>
        </p:txBody>
      </p:sp>
      <p:sp>
        <p:nvSpPr>
          <p:cNvPr id="3" name="Content Placeholder 2"/>
          <p:cNvSpPr>
            <a:spLocks noGrp="1"/>
          </p:cNvSpPr>
          <p:nvPr>
            <p:ph idx="1"/>
          </p:nvPr>
        </p:nvSpPr>
        <p:spPr/>
        <p:txBody>
          <a:bodyPr/>
          <a:lstStyle/>
          <a:p>
            <a:pPr fontAlgn="auto">
              <a:spcAft>
                <a:spcPts val="0"/>
              </a:spcAft>
              <a:buFontTx/>
              <a:buNone/>
              <a:defRPr/>
            </a:pPr>
            <a:r>
              <a:rPr lang="en-US" sz="2800" dirty="0"/>
              <a:t>Scenario 15: A Gracious Host</a:t>
            </a:r>
          </a:p>
          <a:p>
            <a:pPr fontAlgn="auto">
              <a:spcAft>
                <a:spcPts val="0"/>
              </a:spcAft>
              <a:defRPr/>
            </a:pPr>
            <a:r>
              <a:rPr lang="en-US" dirty="0"/>
              <a:t>You are the computer system administrator for a mid-sized company. You can monitor the company network from home, and you frequently work from home. Your niece, a college student, is visiting for a week. She asks to use your computer to check her email. Sure, you say. </a:t>
            </a:r>
          </a:p>
          <a:p>
            <a:endParaRPr lang="en-US" dirty="0"/>
          </a:p>
        </p:txBody>
      </p:sp>
    </p:spTree>
    <p:extLst>
      <p:ext uri="{BB962C8B-B14F-4D97-AF65-F5344CB8AC3E}">
        <p14:creationId xmlns:p14="http://schemas.microsoft.com/office/powerpoint/2010/main" val="3464924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Models for Determining Ethical Dilemmas</a:t>
            </a:r>
            <a:endParaRPr lang="en-US" dirty="0"/>
          </a:p>
        </p:txBody>
      </p:sp>
      <p:sp>
        <p:nvSpPr>
          <p:cNvPr id="3" name="Content Placeholder 2"/>
          <p:cNvSpPr>
            <a:spLocks noGrp="1"/>
          </p:cNvSpPr>
          <p:nvPr>
            <p:ph idx="1"/>
          </p:nvPr>
        </p:nvSpPr>
        <p:spPr/>
        <p:txBody>
          <a:bodyPr>
            <a:normAutofit lnSpcReduction="10000"/>
          </a:bodyPr>
          <a:lstStyle/>
          <a:p>
            <a:pPr fontAlgn="auto">
              <a:lnSpc>
                <a:spcPct val="90000"/>
              </a:lnSpc>
              <a:spcAft>
                <a:spcPts val="0"/>
              </a:spcAft>
              <a:buFontTx/>
              <a:buNone/>
              <a:defRPr/>
            </a:pPr>
            <a:r>
              <a:rPr lang="en-US" dirty="0"/>
              <a:t>Introduction and Methodology</a:t>
            </a:r>
          </a:p>
          <a:p>
            <a:pPr fontAlgn="auto">
              <a:lnSpc>
                <a:spcPct val="90000"/>
              </a:lnSpc>
              <a:spcAft>
                <a:spcPts val="0"/>
              </a:spcAft>
              <a:defRPr/>
            </a:pPr>
            <a:r>
              <a:rPr lang="en-US" sz="2800" dirty="0"/>
              <a:t>Brainstorming phase</a:t>
            </a:r>
          </a:p>
          <a:p>
            <a:pPr lvl="1" fontAlgn="auto">
              <a:lnSpc>
                <a:spcPct val="90000"/>
              </a:lnSpc>
              <a:spcAft>
                <a:spcPts val="0"/>
              </a:spcAft>
              <a:defRPr/>
            </a:pPr>
            <a:r>
              <a:rPr lang="en-US" sz="2400" dirty="0"/>
              <a:t>List all the people and organizations affected (the stakeholders)</a:t>
            </a:r>
          </a:p>
          <a:p>
            <a:pPr lvl="1" fontAlgn="auto">
              <a:lnSpc>
                <a:spcPct val="90000"/>
              </a:lnSpc>
              <a:spcAft>
                <a:spcPts val="0"/>
              </a:spcAft>
              <a:defRPr/>
            </a:pPr>
            <a:r>
              <a:rPr lang="en-US" sz="2400" dirty="0"/>
              <a:t>List risks, issues, problems, and consequences</a:t>
            </a:r>
          </a:p>
          <a:p>
            <a:pPr lvl="1" fontAlgn="auto">
              <a:lnSpc>
                <a:spcPct val="90000"/>
              </a:lnSpc>
              <a:spcAft>
                <a:spcPts val="0"/>
              </a:spcAft>
              <a:defRPr/>
            </a:pPr>
            <a:r>
              <a:rPr lang="en-US" sz="2400" dirty="0"/>
              <a:t>List benefits. Identify who gets each benefit</a:t>
            </a:r>
          </a:p>
          <a:p>
            <a:pPr lvl="1" fontAlgn="auto">
              <a:lnSpc>
                <a:spcPct val="90000"/>
              </a:lnSpc>
              <a:spcAft>
                <a:spcPts val="0"/>
              </a:spcAft>
              <a:defRPr/>
            </a:pPr>
            <a:r>
              <a:rPr lang="en-US" sz="2400" dirty="0"/>
              <a:t>In cases where there is no simple yes or no decision, but rather one has to choose some action, list possible actions</a:t>
            </a:r>
          </a:p>
          <a:p>
            <a:endParaRPr lang="en-US" dirty="0"/>
          </a:p>
        </p:txBody>
      </p:sp>
    </p:spTree>
    <p:extLst>
      <p:ext uri="{BB962C8B-B14F-4D97-AF65-F5344CB8AC3E}">
        <p14:creationId xmlns:p14="http://schemas.microsoft.com/office/powerpoint/2010/main" val="28974953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Models continued</a:t>
            </a:r>
            <a:endParaRPr lang="en-US" dirty="0"/>
          </a:p>
        </p:txBody>
      </p:sp>
      <p:sp>
        <p:nvSpPr>
          <p:cNvPr id="3" name="Content Placeholder 2"/>
          <p:cNvSpPr>
            <a:spLocks noGrp="1"/>
          </p:cNvSpPr>
          <p:nvPr>
            <p:ph idx="1"/>
          </p:nvPr>
        </p:nvSpPr>
        <p:spPr/>
        <p:txBody>
          <a:bodyPr>
            <a:normAutofit fontScale="92500" lnSpcReduction="10000"/>
          </a:bodyPr>
          <a:lstStyle/>
          <a:p>
            <a:pPr fontAlgn="auto">
              <a:lnSpc>
                <a:spcPct val="80000"/>
              </a:lnSpc>
              <a:spcAft>
                <a:spcPts val="0"/>
              </a:spcAft>
              <a:defRPr/>
            </a:pPr>
            <a:r>
              <a:rPr lang="en-US" sz="2800" dirty="0"/>
              <a:t>Analysis phase</a:t>
            </a:r>
          </a:p>
          <a:p>
            <a:pPr lvl="1" fontAlgn="auto">
              <a:lnSpc>
                <a:spcPct val="80000"/>
              </a:lnSpc>
              <a:spcAft>
                <a:spcPts val="0"/>
              </a:spcAft>
              <a:defRPr/>
            </a:pPr>
            <a:r>
              <a:rPr lang="en-US" sz="2400" dirty="0"/>
              <a:t>Identify responsibilities of the decision maker</a:t>
            </a:r>
          </a:p>
          <a:p>
            <a:pPr lvl="1" fontAlgn="auto">
              <a:lnSpc>
                <a:spcPct val="80000"/>
              </a:lnSpc>
              <a:spcAft>
                <a:spcPts val="0"/>
              </a:spcAft>
              <a:defRPr/>
            </a:pPr>
            <a:r>
              <a:rPr lang="en-US" sz="2400" dirty="0"/>
              <a:t>Identify rights of stakeholders</a:t>
            </a:r>
          </a:p>
          <a:p>
            <a:pPr lvl="1" fontAlgn="auto">
              <a:lnSpc>
                <a:spcPct val="80000"/>
              </a:lnSpc>
              <a:spcAft>
                <a:spcPts val="0"/>
              </a:spcAft>
              <a:defRPr/>
            </a:pPr>
            <a:r>
              <a:rPr lang="en-US" sz="2400" dirty="0"/>
              <a:t>Consider the impact of the options on the stakeholders (consequences, risks, benefits, harms, costs)</a:t>
            </a:r>
          </a:p>
          <a:p>
            <a:pPr lvl="1" fontAlgn="auto">
              <a:lnSpc>
                <a:spcPct val="80000"/>
              </a:lnSpc>
              <a:spcAft>
                <a:spcPts val="0"/>
              </a:spcAft>
              <a:defRPr/>
            </a:pPr>
            <a:r>
              <a:rPr lang="en-US" sz="2400" dirty="0"/>
              <a:t>Categorize each potential action as ethically obligatory, prohibited, or acceptable</a:t>
            </a:r>
          </a:p>
          <a:p>
            <a:pPr lvl="1" fontAlgn="auto">
              <a:lnSpc>
                <a:spcPct val="80000"/>
              </a:lnSpc>
              <a:spcAft>
                <a:spcPts val="0"/>
              </a:spcAft>
              <a:defRPr/>
            </a:pPr>
            <a:r>
              <a:rPr lang="en-US" sz="2400" dirty="0"/>
              <a:t>When there are multiple options, select one, considering the ethical merits of each, courtesy to others, practicality, self-interest, personal preferences, etc.</a:t>
            </a:r>
          </a:p>
          <a:p>
            <a:endParaRPr lang="en-US" dirty="0"/>
          </a:p>
        </p:txBody>
      </p:sp>
    </p:spTree>
    <p:extLst>
      <p:ext uri="{BB962C8B-B14F-4D97-AF65-F5344CB8AC3E}">
        <p14:creationId xmlns:p14="http://schemas.microsoft.com/office/powerpoint/2010/main" val="21022456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Scenario 1</a:t>
            </a:r>
            <a:endParaRPr lang="en-US" dirty="0"/>
          </a:p>
        </p:txBody>
      </p:sp>
      <p:sp>
        <p:nvSpPr>
          <p:cNvPr id="3" name="Content Placeholder 2"/>
          <p:cNvSpPr>
            <a:spLocks noGrp="1"/>
          </p:cNvSpPr>
          <p:nvPr>
            <p:ph idx="1"/>
          </p:nvPr>
        </p:nvSpPr>
        <p:spPr/>
        <p:txBody>
          <a:bodyPr>
            <a:normAutofit fontScale="85000" lnSpcReduction="10000"/>
          </a:bodyPr>
          <a:lstStyle/>
          <a:p>
            <a:pPr fontAlgn="auto">
              <a:spcAft>
                <a:spcPts val="0"/>
              </a:spcAft>
              <a:buFontTx/>
              <a:buNone/>
              <a:defRPr/>
            </a:pPr>
            <a:r>
              <a:rPr lang="en-US" dirty="0"/>
              <a:t>Scenario 1: Protecting Personal Data</a:t>
            </a:r>
          </a:p>
          <a:p>
            <a:pPr fontAlgn="auto">
              <a:spcAft>
                <a:spcPts val="0"/>
              </a:spcAft>
              <a:defRPr/>
            </a:pPr>
            <a:r>
              <a:rPr lang="en-US" dirty="0"/>
              <a:t>Your customer is a community clinic that works with families with problems of family violence. It has three sites in the same city, including a shelter for battered women and children. The director wants a computerized record and appointment system, networked for the three sites. She wants a few laptop computers on which staffers can carry records when they visit clients at home and stay in touch with clients by email. She asked about an app for staffers’ smartphones by which they could access records at social service agencies. At the shelter, staffers use only first names for clients, but the records contain last names and forwarding addresses of women who have recently left. </a:t>
            </a:r>
          </a:p>
          <a:p>
            <a:endParaRPr lang="en-US" dirty="0"/>
          </a:p>
        </p:txBody>
      </p:sp>
    </p:spTree>
    <p:extLst>
      <p:ext uri="{BB962C8B-B14F-4D97-AF65-F5344CB8AC3E}">
        <p14:creationId xmlns:p14="http://schemas.microsoft.com/office/powerpoint/2010/main" val="12763207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Scenario 2</a:t>
            </a:r>
            <a:endParaRPr lang="en-US" dirty="0"/>
          </a:p>
        </p:txBody>
      </p:sp>
      <p:sp>
        <p:nvSpPr>
          <p:cNvPr id="3" name="Content Placeholder 2"/>
          <p:cNvSpPr>
            <a:spLocks noGrp="1"/>
          </p:cNvSpPr>
          <p:nvPr>
            <p:ph idx="1"/>
          </p:nvPr>
        </p:nvSpPr>
        <p:spPr/>
        <p:txBody>
          <a:bodyPr/>
          <a:lstStyle/>
          <a:p>
            <a:pPr fontAlgn="auto">
              <a:spcAft>
                <a:spcPts val="0"/>
              </a:spcAft>
              <a:buFontTx/>
              <a:buNone/>
              <a:defRPr/>
            </a:pPr>
            <a:r>
              <a:rPr lang="en-US" sz="2800" dirty="0"/>
              <a:t>Scenario 2: Email System With Targeted Ads</a:t>
            </a:r>
          </a:p>
          <a:p>
            <a:pPr fontAlgn="auto">
              <a:spcAft>
                <a:spcPts val="0"/>
              </a:spcAft>
              <a:defRPr/>
            </a:pPr>
            <a:r>
              <a:rPr lang="en-US" dirty="0"/>
              <a:t>Your company is developing a free email service that will include targeted advertising based on the content of the email messages (similar to Google’s Gmail). You are part of the team designing the system. What are your ethical responsibilities?</a:t>
            </a:r>
          </a:p>
          <a:p>
            <a:endParaRPr lang="en-US" dirty="0"/>
          </a:p>
        </p:txBody>
      </p:sp>
    </p:spTree>
    <p:extLst>
      <p:ext uri="{BB962C8B-B14F-4D97-AF65-F5344CB8AC3E}">
        <p14:creationId xmlns:p14="http://schemas.microsoft.com/office/powerpoint/2010/main" val="9669874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Scenario 3</a:t>
            </a:r>
            <a:endParaRPr lang="en-US" dirty="0"/>
          </a:p>
        </p:txBody>
      </p:sp>
      <p:sp>
        <p:nvSpPr>
          <p:cNvPr id="3" name="Content Placeholder 2"/>
          <p:cNvSpPr>
            <a:spLocks noGrp="1"/>
          </p:cNvSpPr>
          <p:nvPr>
            <p:ph idx="1"/>
          </p:nvPr>
        </p:nvSpPr>
        <p:spPr/>
        <p:txBody>
          <a:bodyPr/>
          <a:lstStyle/>
          <a:p>
            <a:pPr fontAlgn="auto">
              <a:spcAft>
                <a:spcPts val="0"/>
              </a:spcAft>
              <a:buFontTx/>
              <a:buNone/>
              <a:defRPr/>
            </a:pPr>
            <a:r>
              <a:rPr lang="en-US" sz="2800" dirty="0"/>
              <a:t>Scenario 3: Webcams in School Laptops</a:t>
            </a:r>
          </a:p>
          <a:p>
            <a:pPr fontAlgn="auto">
              <a:spcAft>
                <a:spcPts val="0"/>
              </a:spcAft>
              <a:defRPr/>
            </a:pPr>
            <a:r>
              <a:rPr lang="en-US" dirty="0"/>
              <a:t>As part of your responsibilities, you oversee the installation of software packages for large orders. A recent order of laptops for a local school district requires webcam software to be loaded. You know that this software allows for remote activation of the webcam.</a:t>
            </a:r>
          </a:p>
          <a:p>
            <a:endParaRPr lang="en-US" dirty="0"/>
          </a:p>
        </p:txBody>
      </p:sp>
    </p:spTree>
    <p:extLst>
      <p:ext uri="{BB962C8B-B14F-4D97-AF65-F5344CB8AC3E}">
        <p14:creationId xmlns:p14="http://schemas.microsoft.com/office/powerpoint/2010/main" val="13477169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Scenario 4</a:t>
            </a:r>
            <a:endParaRPr lang="en-US" dirty="0"/>
          </a:p>
        </p:txBody>
      </p:sp>
      <p:sp>
        <p:nvSpPr>
          <p:cNvPr id="3" name="Content Placeholder 2"/>
          <p:cNvSpPr>
            <a:spLocks noGrp="1"/>
          </p:cNvSpPr>
          <p:nvPr>
            <p:ph idx="1"/>
          </p:nvPr>
        </p:nvSpPr>
        <p:spPr/>
        <p:txBody>
          <a:bodyPr>
            <a:normAutofit lnSpcReduction="10000"/>
          </a:bodyPr>
          <a:lstStyle/>
          <a:p>
            <a:pPr fontAlgn="auto">
              <a:spcAft>
                <a:spcPts val="0"/>
              </a:spcAft>
              <a:buFontTx/>
              <a:buNone/>
              <a:defRPr/>
            </a:pPr>
            <a:r>
              <a:rPr lang="en-US" sz="2800" dirty="0"/>
              <a:t>Scenario 4: Publishing Security Vulnerabilities</a:t>
            </a:r>
          </a:p>
          <a:p>
            <a:pPr fontAlgn="auto">
              <a:spcAft>
                <a:spcPts val="0"/>
              </a:spcAft>
              <a:defRPr/>
            </a:pPr>
            <a:r>
              <a:rPr lang="en-US" dirty="0"/>
              <a:t>Three MIT students planned to present a paper at a security conference describing security vulnerabilities in Boston’s transit fare system. At the request of the transit authority, a judge ordered the students to cancel the presentation and not to distribute their research. The students are debating whether they should circulate their paper on the Web. Imagine that you are one of the students.</a:t>
            </a:r>
          </a:p>
          <a:p>
            <a:endParaRPr lang="en-US" dirty="0"/>
          </a:p>
        </p:txBody>
      </p:sp>
    </p:spTree>
    <p:extLst>
      <p:ext uri="{BB962C8B-B14F-4D97-AF65-F5344CB8AC3E}">
        <p14:creationId xmlns:p14="http://schemas.microsoft.com/office/powerpoint/2010/main" val="41595678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Scenario 5</a:t>
            </a:r>
            <a:endParaRPr lang="en-US" dirty="0"/>
          </a:p>
        </p:txBody>
      </p:sp>
      <p:sp>
        <p:nvSpPr>
          <p:cNvPr id="3" name="Content Placeholder 2"/>
          <p:cNvSpPr>
            <a:spLocks noGrp="1"/>
          </p:cNvSpPr>
          <p:nvPr>
            <p:ph idx="1"/>
          </p:nvPr>
        </p:nvSpPr>
        <p:spPr/>
        <p:txBody>
          <a:bodyPr/>
          <a:lstStyle/>
          <a:p>
            <a:pPr fontAlgn="auto">
              <a:lnSpc>
                <a:spcPct val="90000"/>
              </a:lnSpc>
              <a:spcAft>
                <a:spcPts val="0"/>
              </a:spcAft>
              <a:buFontTx/>
              <a:buNone/>
              <a:defRPr/>
            </a:pPr>
            <a:r>
              <a:rPr lang="en-US" sz="2800" dirty="0"/>
              <a:t>Scenario 5: Specifications</a:t>
            </a:r>
          </a:p>
          <a:p>
            <a:pPr fontAlgn="auto">
              <a:lnSpc>
                <a:spcPct val="90000"/>
              </a:lnSpc>
              <a:spcAft>
                <a:spcPts val="0"/>
              </a:spcAft>
              <a:defRPr/>
            </a:pPr>
            <a:r>
              <a:rPr lang="en-US" dirty="0"/>
              <a:t>You are a relatively junior programmer working on modules that collect data from loan application forms and convert them to formats required by the parts of the program that evaluate the applications. You find that some demographic data are missing from some forms, particularly race and age. What should your program do? What should you do?</a:t>
            </a:r>
            <a:endParaRPr lang="en-US" dirty="0"/>
          </a:p>
        </p:txBody>
      </p:sp>
    </p:spTree>
    <p:extLst>
      <p:ext uri="{BB962C8B-B14F-4D97-AF65-F5344CB8AC3E}">
        <p14:creationId xmlns:p14="http://schemas.microsoft.com/office/powerpoint/2010/main" val="1825116998"/>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rotWithShape="1">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rnd" cmpd="sng" algn="ctr">
          <a:solidFill>
            <a:schemeClr val="ph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docProps/app.xml><?xml version="1.0" encoding="utf-8"?>
<Properties xmlns="http://schemas.openxmlformats.org/officeDocument/2006/extended-properties" xmlns:vt="http://schemas.openxmlformats.org/officeDocument/2006/docPropsVTypes">
  <Template>Organic</Template>
  <TotalTime>5414</TotalTime>
  <Words>1405</Words>
  <Application>Microsoft Office PowerPoint</Application>
  <PresentationFormat>On-screen Show (4:3)</PresentationFormat>
  <Paragraphs>68</Paragraphs>
  <Slides>20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20</vt:i4>
      </vt:variant>
    </vt:vector>
  </HeadingPairs>
  <TitlesOfParts>
    <vt:vector size="24" baseType="lpstr">
      <vt:lpstr>Arial</vt:lpstr>
      <vt:lpstr>Garamond</vt:lpstr>
      <vt:lpstr>Wingdings</vt:lpstr>
      <vt:lpstr>Organic</vt:lpstr>
      <vt:lpstr>Module 5</vt:lpstr>
      <vt:lpstr>Topics</vt:lpstr>
      <vt:lpstr>Models for Determining Ethical Dilemmas</vt:lpstr>
      <vt:lpstr>Models continued</vt:lpstr>
      <vt:lpstr>Scenario 1</vt:lpstr>
      <vt:lpstr>Scenario 2</vt:lpstr>
      <vt:lpstr>Scenario 3</vt:lpstr>
      <vt:lpstr>Scenario 4</vt:lpstr>
      <vt:lpstr>Scenario 5</vt:lpstr>
      <vt:lpstr>Scenario 6</vt:lpstr>
      <vt:lpstr>Scenario 7</vt:lpstr>
      <vt:lpstr>Scenario 8</vt:lpstr>
      <vt:lpstr>Scenario 9</vt:lpstr>
      <vt:lpstr>Scenario 10</vt:lpstr>
      <vt:lpstr>Scenario 11</vt:lpstr>
      <vt:lpstr>Scenario 12</vt:lpstr>
      <vt:lpstr>Scenario 13</vt:lpstr>
      <vt:lpstr>Scenario 14</vt:lpstr>
      <vt:lpstr>14 Continued</vt:lpstr>
      <vt:lpstr>Scenario 15</vt:lpstr>
    </vt:vector>
  </TitlesOfParts>
  <Company>Kennesaw State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Module 5</dc:title>
  <dc:creator>Rebecca Rutherfoord</dc:creator>
  <cp:lastModifiedBy>Rebecca Rutherfoord</cp:lastModifiedBy>
  <cp:revision>14</cp:revision>
  <dcterms:created xsi:type="dcterms:W3CDTF">2017-07-20T21:36:03Z</dcterms:created>
  <dcterms:modified xsi:type="dcterms:W3CDTF">2017-07-24T15:50:12Z</dcterms:modified>
</cp:coreProperties>
</file>